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1" r:id="rId9"/>
    <p:sldId id="273" r:id="rId10"/>
    <p:sldId id="268" r:id="rId11"/>
    <p:sldId id="274" r:id="rId12"/>
    <p:sldId id="265" r:id="rId13"/>
    <p:sldId id="264" r:id="rId14"/>
    <p:sldId id="266" r:id="rId15"/>
    <p:sldId id="267" r:id="rId16"/>
    <p:sldId id="272" r:id="rId17"/>
    <p:sldId id="262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3" autoAdjust="0"/>
    <p:restoredTop sz="90671" autoAdjust="0"/>
  </p:normalViewPr>
  <p:slideViewPr>
    <p:cSldViewPr>
      <p:cViewPr>
        <p:scale>
          <a:sx n="80" d="100"/>
          <a:sy n="80" d="100"/>
        </p:scale>
        <p:origin x="-78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4F7EE6-4990-448E-AB80-424E10132C1E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9E9E89-7611-4574-8EB1-966727FB18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google.com/books?id=mmNIi3LUcs8C&amp;pg=PT32&amp;dq=mysteries+of+harris+burdick&amp;source=gbs_selected_pages&amp;cad=3#v=onepage&amp;q&amp;f=false" TargetMode="External"/><Relationship Id="rId2" Type="http://schemas.openxmlformats.org/officeDocument/2006/relationships/hyperlink" Target="http://voicethread.com/share/2418710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widucate.com/home.php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grammar.about.com/od/developingparagraphs/a/samdescpars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643596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Twiducate</a:t>
            </a:r>
            <a:r>
              <a:rPr lang="en-US" sz="2800" dirty="0" smtClean="0"/>
              <a:t> Group Fall 2011</a:t>
            </a:r>
          </a:p>
          <a:p>
            <a:endParaRPr lang="en-US" sz="2400" dirty="0" smtClean="0"/>
          </a:p>
          <a:p>
            <a:pPr algn="l"/>
            <a:r>
              <a:rPr lang="en-US" sz="2400" dirty="0" smtClean="0"/>
              <a:t>Objectives :</a:t>
            </a:r>
            <a:br>
              <a:rPr lang="en-US" sz="2400" dirty="0" smtClean="0"/>
            </a:br>
            <a:r>
              <a:rPr lang="en-US" sz="2400" dirty="0" smtClean="0">
                <a:sym typeface="Wingdings 2"/>
              </a:rPr>
              <a:t></a:t>
            </a:r>
            <a:r>
              <a:rPr lang="en-US" sz="2400" dirty="0" smtClean="0"/>
              <a:t>The students will identify correct spelling and punctuation in sentences. </a:t>
            </a: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  <a:p>
            <a:pPr algn="l"/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Sharpen Your Writing Skills</a:t>
            </a:r>
            <a:endParaRPr lang="en-US" dirty="0"/>
          </a:p>
        </p:txBody>
      </p:sp>
      <p:pic>
        <p:nvPicPr>
          <p:cNvPr id="1027" name="Picture 3" descr="C:\Users\Tyler\AppData\Local\Microsoft\Windows\Temporary Internet Files\Content.IE5\7SR1Z7S3\MP9004394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695047" y="38753"/>
            <a:ext cx="2058706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752600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Listen and watch the following </a:t>
            </a:r>
            <a:r>
              <a:rPr lang="en-US" sz="3200" dirty="0" err="1" smtClean="0">
                <a:latin typeface="Aharoni" pitchFamily="2" charset="-79"/>
                <a:cs typeface="Aharoni" pitchFamily="2" charset="-79"/>
              </a:rPr>
              <a:t>VoiceThread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: </a:t>
            </a:r>
            <a:r>
              <a:rPr lang="en-US" sz="32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  <a:hlinkClick r:id="rId2"/>
              </a:rPr>
              <a:t>Narrative writing</a:t>
            </a:r>
            <a:r>
              <a:rPr lang="en-US" sz="32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32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</a:br>
            <a:endParaRPr lang="en-US" sz="3200" dirty="0" smtClean="0">
              <a:solidFill>
                <a:srgbClr val="00B0F0"/>
              </a:solidFill>
              <a:latin typeface="Aharoni" pitchFamily="2" charset="-79"/>
              <a:cs typeface="Aharoni" pitchFamily="2" charset="-79"/>
            </a:endParaRPr>
          </a:p>
          <a:p>
            <a:pPr marL="342900" indent="-342900">
              <a:buAutoNum type="arabicPeriod"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Go to : </a:t>
            </a:r>
            <a:r>
              <a:rPr lang="en-US" sz="3200" i="1" dirty="0" smtClean="0">
                <a:latin typeface="Aharoni" pitchFamily="2" charset="-79"/>
                <a:cs typeface="Aharoni" pitchFamily="2" charset="-79"/>
                <a:hlinkClick r:id="rId3"/>
              </a:rPr>
              <a:t>The Mysteries of Harris Burdick</a:t>
            </a:r>
            <a:r>
              <a:rPr lang="en-US" sz="3200" dirty="0" smtClean="0">
                <a:latin typeface="Aharoni" pitchFamily="2" charset="-79"/>
                <a:cs typeface="Aharoni" pitchFamily="2" charset="-79"/>
                <a:hlinkClick r:id="rId3"/>
              </a:rPr>
              <a:t>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and pick one image for your narrative writing.</a:t>
            </a:r>
            <a:br>
              <a:rPr lang="en-US" sz="3200" dirty="0" smtClean="0">
                <a:latin typeface="Aharoni" pitchFamily="2" charset="-79"/>
                <a:cs typeface="Aharoni" pitchFamily="2" charset="-79"/>
              </a:rPr>
            </a:br>
            <a:endParaRPr lang="en-US" sz="3200" dirty="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 rot="20647018">
            <a:off x="1465022" y="459813"/>
            <a:ext cx="5716566" cy="92333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softEdge rad="12700"/>
          </a:effectLst>
          <a:scene3d>
            <a:camera prst="perspectiveFront" fov="2700000">
              <a:rot lat="20376000" lon="1938000" rev="20112001"/>
            </a:camera>
            <a:lightRig rig="soft" dir="tl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Assignment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continued…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6553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3.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After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constructing your story upload to our class </a:t>
            </a:r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Twiducate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page.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endshow"/>
              </a:rPr>
              <a:t>The End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667000"/>
            <a:ext cx="8375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Arial Black" pitchFamily="34" charset="0"/>
              </a:rPr>
              <a:t>Directions to upload to </a:t>
            </a:r>
            <a:r>
              <a:rPr lang="en-US" sz="1600" i="1" dirty="0" err="1" smtClean="0">
                <a:latin typeface="Arial Black" pitchFamily="34" charset="0"/>
              </a:rPr>
              <a:t>twiducate</a:t>
            </a:r>
            <a:r>
              <a:rPr lang="en-US" sz="1600" i="1" dirty="0" smtClean="0">
                <a:latin typeface="Arial Black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en-US" sz="1600" i="1" dirty="0" smtClean="0">
                <a:latin typeface="Arial Black" pitchFamily="34" charset="0"/>
              </a:rPr>
              <a:t>Go to the </a:t>
            </a:r>
            <a:r>
              <a:rPr lang="en-US" sz="1600" i="1" dirty="0" err="1" smtClean="0">
                <a:latin typeface="Arial Black" pitchFamily="34" charset="0"/>
              </a:rPr>
              <a:t>twiducate</a:t>
            </a:r>
            <a:r>
              <a:rPr lang="en-US" sz="1600" i="1" dirty="0" smtClean="0">
                <a:latin typeface="Arial Black" pitchFamily="34" charset="0"/>
              </a:rPr>
              <a:t> page at </a:t>
            </a:r>
            <a:r>
              <a:rPr lang="en-US" sz="1600" i="1" dirty="0" smtClean="0">
                <a:latin typeface="Arial Black" pitchFamily="34" charset="0"/>
                <a:hlinkClick r:id="rId2"/>
              </a:rPr>
              <a:t>http://</a:t>
            </a:r>
            <a:r>
              <a:rPr lang="en-US" sz="1600" i="1" dirty="0" smtClean="0">
                <a:latin typeface="Arial Black" pitchFamily="34" charset="0"/>
                <a:hlinkClick r:id="rId2"/>
              </a:rPr>
              <a:t>www.twiducate.com/home.php</a:t>
            </a:r>
            <a:endParaRPr lang="en-US" sz="1600" i="1" dirty="0" smtClean="0"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en-US" sz="1600" i="1" dirty="0" smtClean="0">
                <a:latin typeface="Arial Black" pitchFamily="34" charset="0"/>
              </a:rPr>
              <a:t>Login using the appropriate username and password:</a:t>
            </a:r>
            <a:endParaRPr lang="en-US" sz="1600" i="1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429000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entury Gothic" pitchFamily="34" charset="0"/>
                <a:cs typeface="Aharoni" pitchFamily="2" charset="-79"/>
              </a:rPr>
              <a:t>			Username		Password</a:t>
            </a:r>
          </a:p>
          <a:p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Courtney Cox	</a:t>
            </a:r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Storyjumper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1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	545697</a:t>
            </a:r>
            <a:endParaRPr lang="en-US" sz="2400" dirty="0" smtClean="0">
              <a:latin typeface="Century Gothic" pitchFamily="34" charset="0"/>
              <a:cs typeface="Aharoni" pitchFamily="2" charset="-79"/>
            </a:endParaRPr>
          </a:p>
          <a:p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Marianne Faulk	</a:t>
            </a:r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Storyjumper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2	815358</a:t>
            </a:r>
            <a:endParaRPr lang="en-US" sz="2400" dirty="0" smtClean="0">
              <a:latin typeface="Century Gothic" pitchFamily="34" charset="0"/>
              <a:cs typeface="Aharoni" pitchFamily="2" charset="-79"/>
            </a:endParaRPr>
          </a:p>
          <a:p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Valerie Rollins	</a:t>
            </a:r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Storyjumper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3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	413241</a:t>
            </a:r>
            <a:endParaRPr lang="en-US" sz="2400" dirty="0" smtClean="0">
              <a:latin typeface="Century Gothic" pitchFamily="34" charset="0"/>
              <a:cs typeface="Aharoni" pitchFamily="2" charset="-79"/>
            </a:endParaRPr>
          </a:p>
          <a:p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Jennifer Lewis	</a:t>
            </a:r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Storyjumper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4	64680</a:t>
            </a:r>
            <a:endParaRPr lang="en-US" sz="2400" dirty="0" smtClean="0">
              <a:latin typeface="Century Gothic" pitchFamily="34" charset="0"/>
              <a:cs typeface="Aharoni" pitchFamily="2" charset="-79"/>
            </a:endParaRPr>
          </a:p>
          <a:p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Delissa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Hughes	</a:t>
            </a:r>
            <a:r>
              <a:rPr lang="en-US" sz="2400" dirty="0" err="1" smtClean="0">
                <a:latin typeface="Century Gothic" pitchFamily="34" charset="0"/>
                <a:cs typeface="Aharoni" pitchFamily="2" charset="-79"/>
              </a:rPr>
              <a:t>Storyjumper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5 </a:t>
            </a:r>
            <a:r>
              <a:rPr lang="en-US" sz="2400" dirty="0" smtClean="0">
                <a:latin typeface="Century Gothic" pitchFamily="34" charset="0"/>
                <a:cs typeface="Aharoni" pitchFamily="2" charset="-79"/>
              </a:rPr>
              <a:t>	255946</a:t>
            </a:r>
            <a:endParaRPr lang="en-US" sz="2400" dirty="0">
              <a:latin typeface="Century Gothic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2438400"/>
            <a:ext cx="6538073" cy="923330"/>
          </a:xfrm>
          <a:prstGeom prst="rect">
            <a:avLst/>
          </a:prstGeom>
          <a:noFill/>
          <a:scene3d>
            <a:camera prst="orthographicFront"/>
            <a:lightRig rig="brightRoom" dir="t"/>
          </a:scene3d>
          <a:sp3d>
            <a:bevelB w="139700" prst="cross"/>
          </a:sp3d>
        </p:spPr>
        <p:txBody>
          <a:bodyPr wrap="none" lIns="91440" tIns="45720" rIns="91440" bIns="45720">
            <a:prstTxWarp prst="textStop">
              <a:avLst/>
            </a:prstTxWarp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ANSWEr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0" y="4191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 action="ppaction://hlinksldjump"/>
              </a:rPr>
              <a:t>Back to Quick Quiz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5105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 to Quick Quiz 2!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OOPS!</a:t>
            </a:r>
            <a:endParaRPr lang="en-US" sz="72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3716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white"/>
                </a:solidFill>
              </a:rPr>
              <a:t>The correct answer was really…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213360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My dog chewed my shoes</a:t>
            </a:r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hat</a:t>
            </a:r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and scarf.</a:t>
            </a:r>
          </a:p>
          <a:p>
            <a:pPr marL="514350" indent="-514350">
              <a:buAutoNum type="arabicPeriod"/>
            </a:pPr>
            <a:endParaRPr lang="en-US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048000" y="2971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 to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OOPS!</a:t>
            </a:r>
            <a:endParaRPr lang="en-US" sz="72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3716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white"/>
                </a:solidFill>
              </a:rPr>
              <a:t>The correct answer was really…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21336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I was home alone</a:t>
            </a:r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so I had ice cream for supper.</a:t>
            </a:r>
          </a:p>
          <a:p>
            <a:pPr marL="342900" indent="-342900">
              <a:buAutoNum type="arabicPeriod" startAt="2"/>
            </a:pPr>
            <a:endParaRPr lang="en-US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39620" y="3244334"/>
            <a:ext cx="1464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 to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OOPS!</a:t>
            </a:r>
            <a:endParaRPr lang="en-US" sz="72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3716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white"/>
                </a:solidFill>
              </a:rPr>
              <a:t>The correct answer was really…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21336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endParaRPr lang="en-US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Arial Black" pitchFamily="34" charset="0"/>
            </a:endParaRPr>
          </a:p>
          <a:p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3. While it was warm</a:t>
            </a:r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we went swimming every day.</a:t>
            </a:r>
            <a:endParaRPr lang="en-US" sz="2000" dirty="0">
              <a:solidFill>
                <a:schemeClr val="bg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39620" y="3244334"/>
            <a:ext cx="1464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Back to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8956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Try Again!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3208563" y="1066800"/>
            <a:ext cx="2353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OOPS!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1524000" y="5029200"/>
            <a:ext cx="2286000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 to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 5.55042E-8 L -0.125 5.55042E-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Independent Clause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1905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19200" y="1410207"/>
            <a:ext cx="6477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An 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independent clause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is, essentially, a sentence; that is even though it does not contain capitalization and punctuation it can stand alone as a sentence.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We didn’t go to the picnic because 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we were tired.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5362" name="Picture 2" descr="C:\Users\Tyler\AppData\Local\Microsoft\Windows\Temporary Internet Files\Content.IE5\5DQ353T6\MP9003417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724400"/>
            <a:ext cx="2055264" cy="1466088"/>
          </a:xfrm>
          <a:prstGeom prst="rect">
            <a:avLst/>
          </a:prstGeom>
          <a:noFill/>
        </p:spPr>
      </p:pic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286082">
            <a:off x="838200" y="5029200"/>
            <a:ext cx="1295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5 0.01666 L 0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192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Sources</a:t>
            </a:r>
          </a:p>
          <a:p>
            <a:endParaRPr lang="en-US" dirty="0" smtClean="0"/>
          </a:p>
          <a:p>
            <a:pPr indent="-457200"/>
            <a:r>
              <a:rPr lang="en-US" dirty="0" err="1" smtClean="0"/>
              <a:t>Loberger</a:t>
            </a:r>
            <a:r>
              <a:rPr lang="en-US" dirty="0" smtClean="0"/>
              <a:t>, G., Ph. D. and Welsh, K. S. (2002). </a:t>
            </a:r>
            <a:r>
              <a:rPr lang="en-US" i="1" dirty="0" smtClean="0"/>
              <a:t>Webster’s new world English grammar handbook</a:t>
            </a:r>
            <a:r>
              <a:rPr lang="en-US" dirty="0" smtClean="0"/>
              <a:t>. Indianapolis, IN: Wiley Publishing, Inc.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err="1" smtClean="0"/>
              <a:t>Nordquist</a:t>
            </a:r>
            <a:r>
              <a:rPr lang="en-US" dirty="0" smtClean="0"/>
              <a:t>, R. (2011). Model descriptive paragraphs. Retrieved from </a:t>
            </a:r>
            <a:r>
              <a:rPr lang="en-US" dirty="0" smtClean="0">
                <a:hlinkClick r:id="rId2"/>
              </a:rPr>
              <a:t>http://grammar.about.com/od/developingparagraphs/a/samdescpars.htm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39140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Comma Drama!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1524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When do I use a Comma?</a:t>
            </a:r>
            <a:endParaRPr lang="en-US" sz="2400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2286000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#1 </a:t>
            </a:r>
            <a:r>
              <a:rPr lang="en-US" sz="2400" b="1" dirty="0" smtClean="0"/>
              <a:t>To separate </a:t>
            </a:r>
            <a:r>
              <a:rPr lang="en-US" sz="2400" b="1" dirty="0"/>
              <a:t>the elements in a series</a:t>
            </a:r>
            <a:r>
              <a:rPr lang="en-US" sz="2400" dirty="0"/>
              <a:t> (three or more things</a:t>
            </a:r>
            <a:r>
              <a:rPr lang="en-US" sz="2400" dirty="0" smtClean="0"/>
              <a:t>).</a:t>
            </a:r>
          </a:p>
          <a:p>
            <a:endParaRPr lang="en-US" sz="2400" dirty="0" smtClean="0"/>
          </a:p>
          <a:p>
            <a:r>
              <a:rPr lang="en-US" sz="2400" dirty="0">
                <a:latin typeface="Arial Black" pitchFamily="34" charset="0"/>
              </a:rPr>
              <a:t>For dinner my mother made meatloaf</a:t>
            </a:r>
            <a:r>
              <a:rPr lang="en-US" sz="2400" dirty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en-US" sz="2400" dirty="0">
                <a:latin typeface="Arial Black" pitchFamily="34" charset="0"/>
              </a:rPr>
              <a:t>mashed potatoes</a:t>
            </a:r>
            <a:r>
              <a:rPr lang="en-US" sz="2400" dirty="0">
                <a:solidFill>
                  <a:srgbClr val="FF0000"/>
                </a:solidFill>
                <a:latin typeface="Arial Black" pitchFamily="34" charset="0"/>
              </a:rPr>
              <a:t>,</a:t>
            </a:r>
            <a:r>
              <a:rPr lang="en-US" sz="2400" dirty="0">
                <a:latin typeface="Arial Black" pitchFamily="34" charset="0"/>
              </a:rPr>
              <a:t> and green peas. </a:t>
            </a:r>
            <a:endParaRPr lang="en-US" sz="2400" dirty="0" smtClean="0">
              <a:latin typeface="Arial Black" pitchFamily="34" charset="0"/>
            </a:endParaRPr>
          </a:p>
          <a:p>
            <a:endParaRPr lang="en-US" sz="2400" dirty="0" smtClean="0"/>
          </a:p>
          <a:p>
            <a:endParaRPr lang="en-US" sz="2400" b="1" u="sng" dirty="0"/>
          </a:p>
        </p:txBody>
      </p:sp>
      <p:sp>
        <p:nvSpPr>
          <p:cNvPr id="6" name="Right Arrow 5"/>
          <p:cNvSpPr/>
          <p:nvPr/>
        </p:nvSpPr>
        <p:spPr>
          <a:xfrm>
            <a:off x="6248400" y="5562600"/>
            <a:ext cx="13716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  <p:pic>
        <p:nvPicPr>
          <p:cNvPr id="2053" name="Picture 5" descr="C:\Users\Tyler\AppData\Local\Microsoft\Windows\Temporary Internet Files\Content.IE5\INDYYPX4\MC9000133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302669" cy="2133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1666 2.22222E-6 L 0.13334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Use a Comma…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571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haroni" pitchFamily="2" charset="-79"/>
                <a:cs typeface="Aharoni" pitchFamily="2" charset="-79"/>
              </a:rPr>
              <a:t>#2  Use a comma + a conjunction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 (and, but, for, nor, yet, or, so)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to connect two </a:t>
            </a:r>
            <a:r>
              <a:rPr lang="en-US" sz="2400" b="1" u="sng" dirty="0">
                <a:latin typeface="Aharoni" pitchFamily="2" charset="-79"/>
                <a:cs typeface="Aharoni" pitchFamily="2" charset="-79"/>
                <a:hlinkClick r:id="rId2" action="ppaction://hlinksldjump"/>
              </a:rPr>
              <a:t>independent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clauses</a:t>
            </a:r>
            <a:endParaRPr lang="en-US" sz="2400" b="1" u="sng" dirty="0" smtClean="0">
              <a:latin typeface="Aharoni" pitchFamily="2" charset="-79"/>
              <a:cs typeface="Aharoni" pitchFamily="2" charset="-79"/>
            </a:endParaRPr>
          </a:p>
          <a:p>
            <a:endParaRPr lang="en-US" sz="2400" dirty="0"/>
          </a:p>
          <a:p>
            <a:r>
              <a:rPr lang="en-US" sz="2400" dirty="0">
                <a:latin typeface="Aharoni" pitchFamily="2" charset="-79"/>
                <a:cs typeface="Aharoni" pitchFamily="2" charset="-79"/>
              </a:rPr>
              <a:t>He hit the ball well</a:t>
            </a:r>
            <a:r>
              <a:rPr lang="en-US" sz="24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but he ran toward third base.</a:t>
            </a:r>
          </a:p>
        </p:txBody>
      </p:sp>
      <p:pic>
        <p:nvPicPr>
          <p:cNvPr id="19458" name="Picture 2" descr="C:\Users\Tyler\AppData\Local\Microsoft\Windows\Temporary Internet Files\Content.IE5\INDYYPX4\MP90043056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733800"/>
            <a:ext cx="3962400" cy="264056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460" name="Picture 4" descr="C:\Users\Tyler\AppData\Local\Microsoft\Windows\Temporary Internet Files\Content.IE5\7SR1Z7S3\MP9004305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04800"/>
            <a:ext cx="2200871" cy="3314253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8" name="Right Arrow 7"/>
          <p:cNvSpPr/>
          <p:nvPr/>
        </p:nvSpPr>
        <p:spPr>
          <a:xfrm>
            <a:off x="6934200" y="5334000"/>
            <a:ext cx="13716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1666 -4.44444E-6 L 0.10834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And also…</a:t>
            </a:r>
            <a:endParaRPr lang="en-US" dirty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143000" y="1870911"/>
            <a:ext cx="71628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#3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Use a comma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to set off an introductory element or phrase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Running toward third base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he suddenly realized how stupid he looked.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    If I had a million dollars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I’d go on the best vacation ever!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8436" name="Picture 4" descr="C:\Users\Tyler\AppData\Local\Microsoft\Windows\Temporary Internet Files\Content.IE5\X7SG0KAJ\MC90043163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572000"/>
            <a:ext cx="1714500" cy="1714500"/>
          </a:xfrm>
          <a:prstGeom prst="rect">
            <a:avLst/>
          </a:prstGeom>
          <a:noFill/>
        </p:spPr>
      </p:pic>
      <p:pic>
        <p:nvPicPr>
          <p:cNvPr id="18437" name="Picture 5" descr="C:\Users\Tyler\AppData\Local\Microsoft\Windows\Temporary Internet Files\Content.IE5\7SR1Z7S3\MC9004398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029200"/>
            <a:ext cx="2070100" cy="1301750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>
            <a:off x="6934200" y="5334000"/>
            <a:ext cx="13716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1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1666 -4.44444E-6 L 0.10834 -4.4444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524000"/>
            <a:ext cx="4790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on the correct sentence for each number.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3622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400" u="sng" dirty="0" smtClean="0">
                <a:solidFill>
                  <a:srgbClr val="C00000"/>
                </a:solidFill>
                <a:hlinkClick r:id="rId2" action="ppaction://hlinksldjump"/>
              </a:rPr>
              <a:t>My dog chewed my shoes hat and scarf.</a:t>
            </a:r>
            <a:r>
              <a:rPr lang="en-US" sz="2400" u="sng" dirty="0" smtClean="0">
                <a:solidFill>
                  <a:srgbClr val="92D050"/>
                </a:solidFill>
              </a:rPr>
              <a:t/>
            </a:r>
            <a:br>
              <a:rPr lang="en-US" sz="2400" u="sng" dirty="0" smtClean="0">
                <a:solidFill>
                  <a:srgbClr val="92D050"/>
                </a:solidFill>
              </a:rPr>
            </a:br>
            <a:r>
              <a:rPr lang="en-US" sz="2400" u="sng" dirty="0" smtClean="0">
                <a:solidFill>
                  <a:srgbClr val="92D050"/>
                </a:solidFill>
                <a:hlinkClick r:id="rId3" action="ppaction://hlinksldjump"/>
              </a:rPr>
              <a:t>My dog chewed my shoes, hat, and scarf.</a:t>
            </a:r>
            <a:endParaRPr lang="en-US" sz="2400" u="sng" dirty="0" smtClean="0">
              <a:solidFill>
                <a:srgbClr val="92D050"/>
              </a:solidFill>
            </a:endParaRPr>
          </a:p>
          <a:p>
            <a:pPr marL="514350" indent="-514350">
              <a:buAutoNum type="arabicPeriod"/>
            </a:pPr>
            <a:endParaRPr lang="en-US" sz="2400" dirty="0">
              <a:solidFill>
                <a:srgbClr val="92D05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2.    </a:t>
            </a:r>
            <a:r>
              <a:rPr lang="en-US" sz="2400" dirty="0" smtClean="0">
                <a:solidFill>
                  <a:srgbClr val="C00000"/>
                </a:solidFill>
                <a:hlinkClick r:id="rId3" action="ppaction://hlinksldjump"/>
              </a:rPr>
              <a:t>I was home alone, so I had ice cream for supper.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     </a:t>
            </a:r>
            <a:r>
              <a:rPr lang="en-US" sz="2400" dirty="0" smtClean="0">
                <a:solidFill>
                  <a:srgbClr val="C00000"/>
                </a:solidFill>
                <a:hlinkClick r:id="rId4" action="ppaction://hlinksldjump"/>
              </a:rPr>
              <a:t> I was home alone so I had ice cream for supper.</a:t>
            </a:r>
            <a:endParaRPr lang="en-US" sz="2400" dirty="0" smtClean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3.     </a:t>
            </a:r>
            <a:r>
              <a:rPr lang="en-US" sz="2400" dirty="0" smtClean="0">
                <a:solidFill>
                  <a:srgbClr val="C00000"/>
                </a:solidFill>
                <a:hlinkClick r:id="rId5" action="ppaction://hlinksldjump"/>
              </a:rPr>
              <a:t>While the weather was warm we went swimming every </a:t>
            </a:r>
            <a:r>
              <a:rPr lang="en-US" sz="2400" dirty="0" smtClean="0">
                <a:solidFill>
                  <a:srgbClr val="92D050"/>
                </a:solidFill>
                <a:hlinkClick r:id="rId5" action="ppaction://hlinksldjump"/>
              </a:rPr>
              <a:t>day.</a:t>
            </a:r>
            <a:endParaRPr lang="en-US" sz="2400" dirty="0" smtClean="0">
              <a:solidFill>
                <a:srgbClr val="92D050"/>
              </a:solidFill>
            </a:endParaRPr>
          </a:p>
          <a:p>
            <a:r>
              <a:rPr lang="en-US" sz="2400" dirty="0" smtClean="0">
                <a:solidFill>
                  <a:srgbClr val="92D050"/>
                </a:solidFill>
              </a:rPr>
              <a:t>       </a:t>
            </a:r>
            <a:r>
              <a:rPr lang="en-US" sz="2400" dirty="0" smtClean="0">
                <a:solidFill>
                  <a:srgbClr val="92D050"/>
                </a:solidFill>
                <a:hlinkClick r:id="rId3" action="ppaction://hlinksldjump"/>
              </a:rPr>
              <a:t> While the weather was warm, we went swimming every day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RULES!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Don’t get tripped up by homophones (word that 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sound</a:t>
            </a:r>
            <a:r>
              <a:rPr lang="en-US" sz="4000" dirty="0" err="1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  <a:sym typeface="Webdings"/>
              </a:rPr>
              <a:t>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the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same but look </a:t>
            </a:r>
            <a:r>
              <a:rPr lang="en-US" sz="36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  <a:sym typeface="Webdings"/>
              </a:rPr>
              <a:t>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different).</a:t>
            </a:r>
          </a:p>
          <a:p>
            <a:endParaRPr lang="en-US" sz="2400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their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of, or belonging to, made by, or done by them</a:t>
            </a:r>
            <a:br>
              <a:rPr lang="en-US" sz="2400" dirty="0" smtClean="0"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there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at or in that place</a:t>
            </a:r>
          </a:p>
          <a:p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they’re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contraction with they and are</a:t>
            </a:r>
          </a:p>
          <a:p>
            <a:endParaRPr lang="en-US" sz="2400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to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in the direction of ; toward</a:t>
            </a:r>
          </a:p>
          <a:p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too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in addition; as well; besides; also</a:t>
            </a:r>
          </a:p>
          <a:p>
            <a:r>
              <a:rPr lang="en-US" sz="24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two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: the number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i</a:t>
            </a:r>
            <a:r>
              <a:rPr lang="en-US" dirty="0" smtClean="0"/>
              <a:t> before </a:t>
            </a:r>
            <a:r>
              <a:rPr lang="en-US" i="1" dirty="0" smtClean="0"/>
              <a:t>e</a:t>
            </a:r>
            <a:r>
              <a:rPr lang="en-US" dirty="0" smtClean="0"/>
              <a:t> except after </a:t>
            </a:r>
            <a:r>
              <a:rPr lang="en-US" i="1" dirty="0" smtClean="0"/>
              <a:t>c</a:t>
            </a: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There are some exceptions to this rule so when in doubt check it out! (by using a dictionary!!!)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3622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Here are just a few examples: 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When the vowel combination is intended to sound like </a:t>
            </a:r>
            <a:r>
              <a:rPr lang="en-US" i="1" dirty="0" smtClean="0">
                <a:latin typeface="Aharoni" pitchFamily="2" charset="-79"/>
                <a:cs typeface="Aharoni" pitchFamily="2" charset="-79"/>
              </a:rPr>
              <a:t>a,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i="1" dirty="0" err="1" smtClean="0">
                <a:latin typeface="Aharoni" pitchFamily="2" charset="-79"/>
                <a:cs typeface="Aharoni" pitchFamily="2" charset="-79"/>
              </a:rPr>
              <a:t>i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should follow, not the </a:t>
            </a:r>
            <a:r>
              <a:rPr lang="en-US" i="1" dirty="0" smtClean="0">
                <a:latin typeface="Aharoni" pitchFamily="2" charset="-79"/>
                <a:cs typeface="Aharoni" pitchFamily="2" charset="-79"/>
              </a:rPr>
              <a:t>e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: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neighbor 	weigh		eight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sleigh		vein		beige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Aharoni" pitchFamily="2" charset="-79"/>
                <a:cs typeface="Aharoni" pitchFamily="2" charset="-79"/>
              </a:rPr>
              <a:t>And also in the following words: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weird		seize		either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Neither		foreign		caffeine	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Tyler\AppData\Local\Microsoft\Windows\Temporary Internet Files\Content.IE5\73ONH31J\MP90030961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962400"/>
            <a:ext cx="2971800" cy="2119884"/>
          </a:xfrm>
          <a:prstGeom prst="rect">
            <a:avLst/>
          </a:prstGeom>
          <a:noFill/>
        </p:spPr>
      </p:pic>
      <p:pic>
        <p:nvPicPr>
          <p:cNvPr id="1027" name="Picture 3" descr="C:\Users\Tyler\AppData\Local\Microsoft\Windows\Temporary Internet Files\Content.IE5\3X8KU93C\MP90044829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57200"/>
            <a:ext cx="1288677" cy="193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Quiz</a:t>
            </a:r>
            <a:r>
              <a:rPr lang="en-US" sz="8800" dirty="0" smtClean="0"/>
              <a:t> </a:t>
            </a:r>
            <a:r>
              <a:rPr lang="en-US" sz="8800" b="1" dirty="0" smtClean="0"/>
              <a:t>2</a:t>
            </a:r>
            <a:r>
              <a:rPr lang="en-US" sz="4000" b="1" dirty="0" smtClean="0"/>
              <a:t> !</a:t>
            </a:r>
            <a:endParaRPr lang="en-US" sz="8800" dirty="0"/>
          </a:p>
        </p:txBody>
      </p:sp>
      <p:sp>
        <p:nvSpPr>
          <p:cNvPr id="5" name="Rectangle 4"/>
          <p:cNvSpPr/>
          <p:nvPr/>
        </p:nvSpPr>
        <p:spPr>
          <a:xfrm>
            <a:off x="838200" y="1371600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Click on the correct sentence for each </a:t>
            </a:r>
            <a:r>
              <a:rPr lang="en-US" sz="2000" dirty="0" smtClean="0">
                <a:latin typeface="Arial Black" pitchFamily="34" charset="0"/>
                <a:cs typeface="Aharoni" pitchFamily="2" charset="-79"/>
              </a:rPr>
              <a:t>number</a:t>
            </a:r>
            <a:r>
              <a:rPr lang="en-US" sz="2000" dirty="0" smtClean="0">
                <a:latin typeface="Arial Black" pitchFamily="34" charset="0"/>
              </a:rPr>
              <a:t>.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362200"/>
            <a:ext cx="8229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I love you to pieces!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2800" dirty="0" smtClean="0">
                <a:latin typeface="Aharoni" pitchFamily="2" charset="-79"/>
                <a:cs typeface="Aharoni" pitchFamily="2" charset="-79"/>
              </a:rPr>
            </a:br>
            <a:r>
              <a:rPr lang="en-US" sz="2800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I love you to </a:t>
            </a:r>
            <a:r>
              <a:rPr lang="en-US" sz="2800" dirty="0" err="1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peices</a:t>
            </a:r>
            <a:r>
              <a:rPr lang="en-US" sz="2800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!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2800" dirty="0" smtClean="0">
                <a:latin typeface="Aharoni" pitchFamily="2" charset="-79"/>
                <a:cs typeface="Aharoni" pitchFamily="2" charset="-79"/>
              </a:rPr>
            </a:b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I have too friends coming over too my house.</a:t>
            </a:r>
            <a:br>
              <a:rPr lang="en-US" sz="2800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</a:br>
            <a:r>
              <a:rPr lang="en-US" sz="2800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I have two friends coming over to my house.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2800" dirty="0" smtClean="0">
                <a:latin typeface="Aharoni" pitchFamily="2" charset="-79"/>
                <a:cs typeface="Aharoni" pitchFamily="2" charset="-79"/>
              </a:rPr>
            </a:br>
            <a:r>
              <a:rPr lang="en-US" sz="2800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I have two friends coming over too my house.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all about the DETAILS!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good writer also uses lots of details in their writing to paint a picture for the reader. Read the following excerpt from About.com . Notice the details that add to the story.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438400"/>
            <a:ext cx="6172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“The clown's </a:t>
            </a:r>
            <a:r>
              <a:rPr lang="en-US" i="1" dirty="0" smtClean="0">
                <a:solidFill>
                  <a:srgbClr val="FFC000"/>
                </a:solidFill>
              </a:rPr>
              <a:t>short </a:t>
            </a:r>
            <a:r>
              <a:rPr lang="en-US" i="1" dirty="0" smtClean="0"/>
              <a:t>yellow</a:t>
            </a:r>
            <a:r>
              <a:rPr lang="en-US" i="1" dirty="0" smtClean="0">
                <a:solidFill>
                  <a:srgbClr val="FFC000"/>
                </a:solidFill>
              </a:rPr>
              <a:t> </a:t>
            </a:r>
            <a:r>
              <a:rPr lang="en-US" i="1" dirty="0" smtClean="0"/>
              <a:t>hair, </a:t>
            </a:r>
            <a:r>
              <a:rPr lang="en-US" i="1" dirty="0" smtClean="0">
                <a:solidFill>
                  <a:srgbClr val="FFC000"/>
                </a:solidFill>
              </a:rPr>
              <a:t>made of yarn</a:t>
            </a:r>
            <a:r>
              <a:rPr lang="en-US" i="1" dirty="0" smtClean="0"/>
              <a:t>, </a:t>
            </a:r>
            <a:r>
              <a:rPr lang="en-US" i="1" dirty="0" smtClean="0">
                <a:solidFill>
                  <a:srgbClr val="FFC000"/>
                </a:solidFill>
              </a:rPr>
              <a:t>covers its ears but is parted above the eyes</a:t>
            </a:r>
            <a:r>
              <a:rPr lang="en-US" i="1" dirty="0" smtClean="0"/>
              <a:t>. The blue eyes are </a:t>
            </a:r>
            <a:r>
              <a:rPr lang="en-US" i="1" dirty="0" smtClean="0">
                <a:solidFill>
                  <a:srgbClr val="FFC000"/>
                </a:solidFill>
              </a:rPr>
              <a:t>outlined in black </a:t>
            </a:r>
            <a:r>
              <a:rPr lang="en-US" i="1" dirty="0" smtClean="0"/>
              <a:t>with </a:t>
            </a:r>
            <a:r>
              <a:rPr lang="en-US" i="1" dirty="0" smtClean="0">
                <a:solidFill>
                  <a:srgbClr val="FFC000"/>
                </a:solidFill>
              </a:rPr>
              <a:t>thin, dark lashes flowing from the brows</a:t>
            </a:r>
            <a:r>
              <a:rPr lang="en-US" i="1" dirty="0" smtClean="0"/>
              <a:t>. It has </a:t>
            </a:r>
            <a:r>
              <a:rPr lang="en-US" i="1" dirty="0" smtClean="0">
                <a:solidFill>
                  <a:srgbClr val="FFC000"/>
                </a:solidFill>
              </a:rPr>
              <a:t>cherry</a:t>
            </a:r>
            <a:r>
              <a:rPr lang="en-US" i="1" dirty="0" smtClean="0"/>
              <a:t>-red cheeks, nose, and lips, and its </a:t>
            </a:r>
            <a:r>
              <a:rPr lang="en-US" i="1" dirty="0" smtClean="0">
                <a:solidFill>
                  <a:srgbClr val="FFC000"/>
                </a:solidFill>
              </a:rPr>
              <a:t>broad grin disappears</a:t>
            </a:r>
            <a:r>
              <a:rPr lang="en-US" i="1" dirty="0" smtClean="0"/>
              <a:t> into the </a:t>
            </a:r>
            <a:r>
              <a:rPr lang="en-US" i="1" dirty="0" smtClean="0">
                <a:solidFill>
                  <a:srgbClr val="FFC000"/>
                </a:solidFill>
              </a:rPr>
              <a:t>wide, white ruffle</a:t>
            </a:r>
            <a:r>
              <a:rPr lang="en-US" i="1" dirty="0" smtClean="0"/>
              <a:t> around its neck” (</a:t>
            </a:r>
            <a:r>
              <a:rPr lang="en-US" i="1" dirty="0" err="1" smtClean="0"/>
              <a:t>Nordquist</a:t>
            </a:r>
            <a:r>
              <a:rPr lang="en-US" i="1" dirty="0" smtClean="0"/>
              <a:t>, 2011).</a:t>
            </a:r>
          </a:p>
          <a:p>
            <a:endParaRPr lang="en-US" dirty="0" smtClean="0"/>
          </a:p>
          <a:p>
            <a:r>
              <a:rPr lang="en-US" dirty="0" smtClean="0"/>
              <a:t>All the words highlighted are the details that add to the story. Without them you would be left with this description of the clown.</a:t>
            </a:r>
            <a:br>
              <a:rPr lang="en-US" dirty="0" smtClean="0"/>
            </a:br>
            <a:r>
              <a:rPr lang="en-US" i="1" dirty="0" smtClean="0">
                <a:solidFill>
                  <a:schemeClr val="tx2">
                    <a:lumMod val="90000"/>
                  </a:schemeClr>
                </a:solidFill>
              </a:rPr>
              <a:t>The clown had yellow hair and blue eyes. It had red cheeks, nose, and lips that had a grin.</a:t>
            </a:r>
          </a:p>
          <a:p>
            <a:r>
              <a:rPr lang="en-US" dirty="0" smtClean="0"/>
              <a:t>BORING!</a:t>
            </a:r>
            <a:endParaRPr lang="en-US" dirty="0"/>
          </a:p>
        </p:txBody>
      </p:sp>
      <p:pic>
        <p:nvPicPr>
          <p:cNvPr id="2050" name="Picture 2" descr="C:\Users\Tyler\AppData\Local\Microsoft\Windows\Temporary Internet Files\Content.IE5\3X8KU93C\MP90039995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2375">
            <a:off x="7162800" y="1828800"/>
            <a:ext cx="1371600" cy="2056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C:\Users\Tyler\AppData\Local\Microsoft\Windows\Temporary Internet Files\Content.IE5\3X8KU93C\MC90033151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724400"/>
            <a:ext cx="1812202" cy="1453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214</TotalTime>
  <Words>647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Paper</vt:lpstr>
      <vt:lpstr>Sharpen Your Writing Skills</vt:lpstr>
      <vt:lpstr>Slide 2</vt:lpstr>
      <vt:lpstr>Use a Comma… </vt:lpstr>
      <vt:lpstr>And also…</vt:lpstr>
      <vt:lpstr>Quick Quiz</vt:lpstr>
      <vt:lpstr>Spelling RULES!</vt:lpstr>
      <vt:lpstr>i before e except after c</vt:lpstr>
      <vt:lpstr>Quick Quiz 2 !</vt:lpstr>
      <vt:lpstr>It is all about the DETAILS!</vt:lpstr>
      <vt:lpstr>Slide 10</vt:lpstr>
      <vt:lpstr>Assignment continued…</vt:lpstr>
      <vt:lpstr>Slide 12</vt:lpstr>
      <vt:lpstr>OOPS!</vt:lpstr>
      <vt:lpstr>OOPS!</vt:lpstr>
      <vt:lpstr>OOPS!</vt:lpstr>
      <vt:lpstr>Slide 16</vt:lpstr>
      <vt:lpstr>Independent Clause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Sharpening Our Writing Skills</dc:title>
  <dc:creator>Tyler Smith</dc:creator>
  <cp:lastModifiedBy>Tyler Smith</cp:lastModifiedBy>
  <cp:revision>25</cp:revision>
  <dcterms:created xsi:type="dcterms:W3CDTF">2011-11-08T00:25:12Z</dcterms:created>
  <dcterms:modified xsi:type="dcterms:W3CDTF">2011-11-14T14:07:18Z</dcterms:modified>
</cp:coreProperties>
</file>